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9" r:id="rId3"/>
    <p:sldId id="320" r:id="rId4"/>
    <p:sldId id="318" r:id="rId5"/>
    <p:sldId id="300" r:id="rId6"/>
    <p:sldId id="330" r:id="rId7"/>
    <p:sldId id="303" r:id="rId8"/>
    <p:sldId id="310" r:id="rId9"/>
    <p:sldId id="331" r:id="rId10"/>
    <p:sldId id="333" r:id="rId11"/>
    <p:sldId id="332" r:id="rId12"/>
    <p:sldId id="308" r:id="rId13"/>
    <p:sldId id="272" r:id="rId14"/>
    <p:sldId id="273" r:id="rId15"/>
    <p:sldId id="277" r:id="rId16"/>
    <p:sldId id="278" r:id="rId17"/>
    <p:sldId id="290" r:id="rId18"/>
    <p:sldId id="334" r:id="rId19"/>
    <p:sldId id="258" r:id="rId20"/>
    <p:sldId id="259" r:id="rId21"/>
    <p:sldId id="260" r:id="rId22"/>
    <p:sldId id="262" r:id="rId23"/>
    <p:sldId id="335" r:id="rId24"/>
    <p:sldId id="280" r:id="rId25"/>
    <p:sldId id="263" r:id="rId26"/>
    <p:sldId id="265" r:id="rId27"/>
    <p:sldId id="264" r:id="rId28"/>
    <p:sldId id="266" r:id="rId29"/>
    <p:sldId id="268" r:id="rId30"/>
    <p:sldId id="267" r:id="rId31"/>
    <p:sldId id="282" r:id="rId32"/>
    <p:sldId id="281" r:id="rId33"/>
    <p:sldId id="283" r:id="rId34"/>
    <p:sldId id="336" r:id="rId35"/>
    <p:sldId id="285" r:id="rId36"/>
    <p:sldId id="337" r:id="rId37"/>
    <p:sldId id="284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00" autoAdjust="0"/>
  </p:normalViewPr>
  <p:slideViewPr>
    <p:cSldViewPr>
      <p:cViewPr varScale="1">
        <p:scale>
          <a:sx n="52" d="100"/>
          <a:sy n="52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Stanford</c:v>
                </c:pt>
                <c:pt idx="1">
                  <c:v>T-NER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0.62000000000000033</c:v>
                </c:pt>
                <c:pt idx="1">
                  <c:v>0.73000000000000032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Stanford</c:v>
                </c:pt>
                <c:pt idx="1">
                  <c:v>T-NER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0.35000000000000014</c:v>
                </c:pt>
                <c:pt idx="1">
                  <c:v>0.61000000000000032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Stanford</c:v>
                </c:pt>
                <c:pt idx="1">
                  <c:v>T-NER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0.44</c:v>
                </c:pt>
                <c:pt idx="1">
                  <c:v>0.67000000000000048</c:v>
                </c:pt>
              </c:numCache>
            </c:numRef>
          </c:val>
        </c:ser>
        <c:axId val="103540608"/>
        <c:axId val="103542144"/>
      </c:barChart>
      <c:catAx>
        <c:axId val="103540608"/>
        <c:scaling>
          <c:orientation val="minMax"/>
        </c:scaling>
        <c:axPos val="b"/>
        <c:tickLblPos val="nextTo"/>
        <c:crossAx val="103542144"/>
        <c:crosses val="autoZero"/>
        <c:auto val="1"/>
        <c:lblAlgn val="ctr"/>
        <c:lblOffset val="100"/>
      </c:catAx>
      <c:valAx>
        <c:axId val="103542144"/>
        <c:scaling>
          <c:orientation val="minMax"/>
        </c:scaling>
        <c:axPos val="l"/>
        <c:majorGridlines/>
        <c:numFmt formatCode="General" sourceLinked="1"/>
        <c:tickLblPos val="nextTo"/>
        <c:crossAx val="1035406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E51F-5834-4400-A0B0-A60A7869879D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BE883-F1E4-4C80-AE1F-B31143F98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44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7282-1344-4D3C-B109-4CF9E504BE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172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49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38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8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34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34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091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061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936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93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7282-1344-4D3C-B109-4CF9E504BE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17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62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858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96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861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44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126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495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123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627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24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66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248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5336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357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508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817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563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124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573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E883-F1E4-4C80-AE1F-B31143F9886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42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7282-1344-4D3C-B109-4CF9E504BE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00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7282-1344-4D3C-B109-4CF9E504BE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00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7282-1344-4D3C-B109-4CF9E504BE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00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7282-1344-4D3C-B109-4CF9E504BE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00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2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B2307-2A4E-4134-9660-F385EE1187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49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uscalendar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52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Online Social Network </a:t>
            </a:r>
            <a:br>
              <a:rPr lang="en-US" dirty="0" smtClean="0"/>
            </a:br>
            <a:r>
              <a:rPr lang="en-US" dirty="0" smtClean="0"/>
              <a:t> Event Extraction from Twitter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22711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242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Second, Named entities and event phrases are extracted, temporal expressions resolved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Named-entity recognition (NER) classify atomic elements in text into predefined categories such as the names of persons, organizations, locations. Here Named entities are almost participant in the event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Event phrases is the phrase that represent the event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Temporal expressions indicate when the event occur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478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22711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4290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Third, the extracted events are categorized into types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Finally, measure the strength of association between each named entity and date based on the number of tweets they co-occur in, in order to determine whether an event is significant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478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Text: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Lexical Variation (misspellings, abbreviations)</a:t>
            </a:r>
          </a:p>
          <a:p>
            <a:pPr lvl="1"/>
            <a:r>
              <a:rPr lang="en-US" sz="1600" dirty="0"/>
              <a:t>`2m', `2ma', `2mar', `2mara', `2maro', `2marrow', `2mor', `2mora', `2moro', `2morow', `2morr', </a:t>
            </a:r>
            <a:r>
              <a:rPr lang="en-US" sz="1600" dirty="0" smtClean="0"/>
              <a:t>`</a:t>
            </a:r>
            <a:r>
              <a:rPr lang="en-US" sz="1600" dirty="0"/>
              <a:t>2morro', `2morrow', `2moz', `2mr', `2mro', `2mrrw', `2mrw', `2mw', `</a:t>
            </a:r>
            <a:r>
              <a:rPr lang="en-US" sz="1600" dirty="0" err="1"/>
              <a:t>tmmrw</a:t>
            </a:r>
            <a:r>
              <a:rPr lang="en-US" sz="1600" dirty="0"/>
              <a:t>', `</a:t>
            </a:r>
            <a:r>
              <a:rPr lang="en-US" sz="1600" dirty="0" err="1"/>
              <a:t>tmo</a:t>
            </a:r>
            <a:r>
              <a:rPr lang="en-US" sz="1600" dirty="0"/>
              <a:t>', `</a:t>
            </a:r>
            <a:r>
              <a:rPr lang="en-US" sz="1600" dirty="0" err="1"/>
              <a:t>tmoro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tmorrow</a:t>
            </a:r>
            <a:r>
              <a:rPr lang="en-US" sz="1600" dirty="0"/>
              <a:t>', `</a:t>
            </a:r>
            <a:r>
              <a:rPr lang="en-US" sz="1600" dirty="0" err="1"/>
              <a:t>tmoz</a:t>
            </a:r>
            <a:r>
              <a:rPr lang="en-US" sz="1600" dirty="0"/>
              <a:t>', `</a:t>
            </a:r>
            <a:r>
              <a:rPr lang="en-US" sz="1600" dirty="0" err="1"/>
              <a:t>tmr</a:t>
            </a:r>
            <a:r>
              <a:rPr lang="en-US" sz="1600" dirty="0"/>
              <a:t>', `</a:t>
            </a:r>
            <a:r>
              <a:rPr lang="en-US" sz="1600" dirty="0" err="1"/>
              <a:t>tmro</a:t>
            </a:r>
            <a:r>
              <a:rPr lang="en-US" sz="1600" dirty="0"/>
              <a:t>', `</a:t>
            </a:r>
            <a:r>
              <a:rPr lang="en-US" sz="1600" dirty="0" err="1"/>
              <a:t>tmrow</a:t>
            </a:r>
            <a:r>
              <a:rPr lang="en-US" sz="1600" dirty="0"/>
              <a:t>', `</a:t>
            </a:r>
            <a:r>
              <a:rPr lang="en-US" sz="1600" dirty="0" err="1"/>
              <a:t>tmrrow</a:t>
            </a:r>
            <a:r>
              <a:rPr lang="en-US" sz="1600" dirty="0"/>
              <a:t>', `</a:t>
            </a:r>
            <a:r>
              <a:rPr lang="en-US" sz="1600" dirty="0" err="1"/>
              <a:t>tmrrw</a:t>
            </a:r>
            <a:r>
              <a:rPr lang="en-US" sz="1600" dirty="0"/>
              <a:t>', `</a:t>
            </a:r>
            <a:r>
              <a:rPr lang="en-US" sz="1600" dirty="0" err="1"/>
              <a:t>tmrw</a:t>
            </a:r>
            <a:r>
              <a:rPr lang="en-US" sz="1600" dirty="0"/>
              <a:t>', `</a:t>
            </a:r>
            <a:r>
              <a:rPr lang="en-US" sz="1600" dirty="0" err="1"/>
              <a:t>tmrww</a:t>
            </a:r>
            <a:r>
              <a:rPr lang="en-US" sz="1600" dirty="0"/>
              <a:t>', `</a:t>
            </a:r>
            <a:r>
              <a:rPr lang="en-US" sz="1600" dirty="0" err="1"/>
              <a:t>tmw</a:t>
            </a:r>
            <a:r>
              <a:rPr lang="en-US" sz="1600" dirty="0"/>
              <a:t>', `</a:t>
            </a:r>
            <a:r>
              <a:rPr lang="en-US" sz="1600" dirty="0" err="1"/>
              <a:t>tomaro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tomarow</a:t>
            </a:r>
            <a:r>
              <a:rPr lang="en-US" sz="1600" dirty="0"/>
              <a:t>', `</a:t>
            </a:r>
            <a:r>
              <a:rPr lang="en-US" sz="1600" dirty="0" err="1"/>
              <a:t>tomarro</a:t>
            </a:r>
            <a:r>
              <a:rPr lang="en-US" sz="1600" dirty="0"/>
              <a:t>', `</a:t>
            </a:r>
            <a:r>
              <a:rPr lang="en-US" sz="1600" dirty="0" err="1"/>
              <a:t>tomarrow</a:t>
            </a:r>
            <a:r>
              <a:rPr lang="en-US" sz="1600" dirty="0"/>
              <a:t>', `</a:t>
            </a:r>
            <a:r>
              <a:rPr lang="en-US" sz="1600" dirty="0" err="1"/>
              <a:t>tomm</a:t>
            </a:r>
            <a:r>
              <a:rPr lang="en-US" sz="1600" dirty="0"/>
              <a:t>', `</a:t>
            </a:r>
            <a:r>
              <a:rPr lang="en-US" sz="1600" dirty="0" err="1"/>
              <a:t>tommarow</a:t>
            </a:r>
            <a:r>
              <a:rPr lang="en-US" sz="1600" dirty="0"/>
              <a:t>', `</a:t>
            </a:r>
            <a:r>
              <a:rPr lang="en-US" sz="1600" dirty="0" err="1"/>
              <a:t>tommarrow</a:t>
            </a:r>
            <a:r>
              <a:rPr lang="en-US" sz="1600" dirty="0"/>
              <a:t>', `</a:t>
            </a:r>
            <a:r>
              <a:rPr lang="en-US" sz="1600" dirty="0" err="1"/>
              <a:t>tommoro</a:t>
            </a:r>
            <a:r>
              <a:rPr lang="en-US" sz="1600" dirty="0"/>
              <a:t>', `</a:t>
            </a:r>
            <a:r>
              <a:rPr lang="en-US" sz="1600" dirty="0" err="1"/>
              <a:t>tommorow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tommorrow</a:t>
            </a:r>
            <a:r>
              <a:rPr lang="en-US" sz="1600" dirty="0"/>
              <a:t>', `</a:t>
            </a:r>
            <a:r>
              <a:rPr lang="en-US" sz="1600" dirty="0" err="1"/>
              <a:t>tommorw</a:t>
            </a:r>
            <a:r>
              <a:rPr lang="en-US" sz="1600" dirty="0"/>
              <a:t>', `</a:t>
            </a:r>
            <a:r>
              <a:rPr lang="en-US" sz="1600" dirty="0" err="1"/>
              <a:t>tommrow</a:t>
            </a:r>
            <a:r>
              <a:rPr lang="en-US" sz="1600" dirty="0"/>
              <a:t>', `</a:t>
            </a:r>
            <a:r>
              <a:rPr lang="en-US" sz="1600" dirty="0" err="1"/>
              <a:t>tomo</a:t>
            </a:r>
            <a:r>
              <a:rPr lang="en-US" sz="1600" dirty="0"/>
              <a:t>', `</a:t>
            </a:r>
            <a:r>
              <a:rPr lang="en-US" sz="1600" dirty="0" err="1"/>
              <a:t>tomolo</a:t>
            </a:r>
            <a:r>
              <a:rPr lang="en-US" sz="1600" dirty="0"/>
              <a:t>', `</a:t>
            </a:r>
            <a:r>
              <a:rPr lang="en-US" sz="1600" dirty="0" err="1"/>
              <a:t>tomoro</a:t>
            </a:r>
            <a:r>
              <a:rPr lang="en-US" sz="1600" dirty="0"/>
              <a:t>', `</a:t>
            </a:r>
            <a:r>
              <a:rPr lang="en-US" sz="1600" dirty="0" err="1"/>
              <a:t>tomorow</a:t>
            </a:r>
            <a:r>
              <a:rPr lang="en-US" sz="1600" dirty="0"/>
              <a:t>', `</a:t>
            </a:r>
            <a:r>
              <a:rPr lang="en-US" sz="1600" dirty="0" err="1" smtClean="0"/>
              <a:t>tomorro</a:t>
            </a:r>
            <a:r>
              <a:rPr lang="en-US" sz="1600" dirty="0"/>
              <a:t>', `</a:t>
            </a:r>
            <a:r>
              <a:rPr lang="en-US" sz="1600" dirty="0" err="1"/>
              <a:t>tomorrw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tomoz</a:t>
            </a:r>
            <a:r>
              <a:rPr lang="en-US" sz="1600" dirty="0"/>
              <a:t>', `</a:t>
            </a:r>
            <a:r>
              <a:rPr lang="en-US" sz="1600" dirty="0" err="1"/>
              <a:t>tomrw</a:t>
            </a:r>
            <a:r>
              <a:rPr lang="en-US" sz="1600" dirty="0"/>
              <a:t>', `</a:t>
            </a:r>
            <a:r>
              <a:rPr lang="en-US" sz="1600" dirty="0" err="1" smtClean="0"/>
              <a:t>tomz</a:t>
            </a:r>
            <a:r>
              <a:rPr lang="en-US" sz="1600" dirty="0" smtClean="0"/>
              <a:t>‘</a:t>
            </a:r>
          </a:p>
          <a:p>
            <a:r>
              <a:rPr lang="en-US" dirty="0" smtClean="0"/>
              <a:t>Unreliable Capitalization</a:t>
            </a:r>
          </a:p>
          <a:p>
            <a:pPr lvl="1"/>
            <a:r>
              <a:rPr lang="en-US" sz="2400" dirty="0" smtClean="0"/>
              <a:t>“The </a:t>
            </a:r>
            <a:r>
              <a:rPr lang="en-US" sz="2400" dirty="0"/>
              <a:t>Hobbit has </a:t>
            </a:r>
            <a:r>
              <a:rPr lang="en-US" sz="2400" dirty="0" smtClean="0"/>
              <a:t>FINALLY </a:t>
            </a:r>
            <a:r>
              <a:rPr lang="en-US" sz="2400" dirty="0"/>
              <a:t>started filming! </a:t>
            </a:r>
            <a:r>
              <a:rPr lang="en-US" sz="2400" dirty="0" smtClean="0"/>
              <a:t>I cannot </a:t>
            </a:r>
            <a:r>
              <a:rPr lang="en-US" sz="2400" dirty="0"/>
              <a:t>wait</a:t>
            </a:r>
            <a:r>
              <a:rPr lang="en-US" sz="2400" dirty="0" smtClean="0"/>
              <a:t>!”</a:t>
            </a:r>
            <a:endParaRPr lang="en-US" sz="2400" dirty="0"/>
          </a:p>
          <a:p>
            <a:r>
              <a:rPr lang="en-US" dirty="0" smtClean="0"/>
              <a:t>Unique Grammar</a:t>
            </a:r>
          </a:p>
          <a:p>
            <a:pPr lvl="1"/>
            <a:r>
              <a:rPr lang="en-US" sz="2400" dirty="0"/>
              <a:t>“</a:t>
            </a:r>
            <a:r>
              <a:rPr lang="en-US" sz="2400" dirty="0" err="1"/>
              <a:t>watchng</a:t>
            </a:r>
            <a:r>
              <a:rPr lang="en-US" sz="2400" dirty="0"/>
              <a:t> </a:t>
            </a:r>
            <a:r>
              <a:rPr lang="en-US" sz="2400" dirty="0" err="1" smtClean="0"/>
              <a:t>american</a:t>
            </a:r>
            <a:r>
              <a:rPr lang="en-US" sz="2400" dirty="0"/>
              <a:t> </a:t>
            </a:r>
            <a:r>
              <a:rPr lang="en-US" sz="2400" dirty="0" smtClean="0"/>
              <a:t>dad</a:t>
            </a:r>
            <a:r>
              <a:rPr lang="en-US" sz="2400" dirty="0"/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81316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applying Off The Shelf NLP Tools</a:t>
            </a:r>
            <a:endParaRPr lang="en-US" dirty="0"/>
          </a:p>
        </p:txBody>
      </p:sp>
      <p:sp>
        <p:nvSpPr>
          <p:cNvPr id="1026" name="AutoShape 2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512" t="12117" r="38468" b="33338"/>
          <a:stretch/>
        </p:blipFill>
        <p:spPr bwMode="auto">
          <a:xfrm>
            <a:off x="228600" y="1600200"/>
            <a:ext cx="85250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83517" t="11907" r="4047" b="62797"/>
          <a:stretch/>
        </p:blipFill>
        <p:spPr bwMode="auto">
          <a:xfrm>
            <a:off x="7232072" y="1600200"/>
            <a:ext cx="17664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850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The Shelf NLP Tools Fails</a:t>
            </a:r>
            <a:endParaRPr lang="en-US" dirty="0"/>
          </a:p>
        </p:txBody>
      </p:sp>
      <p:sp>
        <p:nvSpPr>
          <p:cNvPr id="1026" name="AutoShape 2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512" t="12117" r="38468" b="33338"/>
          <a:stretch/>
        </p:blipFill>
        <p:spPr bwMode="auto">
          <a:xfrm>
            <a:off x="228600" y="1600200"/>
            <a:ext cx="85250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83517" t="11907" r="4047" b="62797"/>
          <a:stretch/>
        </p:blipFill>
        <p:spPr bwMode="auto">
          <a:xfrm>
            <a:off x="7232072" y="1600200"/>
            <a:ext cx="17664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xplosion 1 8"/>
          <p:cNvSpPr/>
          <p:nvPr/>
        </p:nvSpPr>
        <p:spPr>
          <a:xfrm>
            <a:off x="3352800" y="3276600"/>
            <a:ext cx="6629400" cy="426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Twitter Has Noisy &amp; Unique Style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2218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Annotating POS and Named Entities</a:t>
            </a:r>
            <a:endParaRPr lang="en-US" dirty="0"/>
          </a:p>
        </p:txBody>
      </p:sp>
      <p:sp>
        <p:nvSpPr>
          <p:cNvPr id="4" name="AutoShape 2" descr="https://mail.google.com/a/cs.washington.edu/?ui=2&amp;ik=b878aebbbe&amp;view=att&amp;th=12dc97c2651485a2&amp;attid=0.1&amp;disp=inline&amp;realattid=f_gjg7h3n0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" t="9858" r="3236" b="983"/>
          <a:stretch/>
        </p:blipFill>
        <p:spPr>
          <a:xfrm>
            <a:off x="770965" y="1295400"/>
            <a:ext cx="7763435" cy="5334000"/>
          </a:xfrm>
        </p:spPr>
      </p:pic>
      <p:sp>
        <p:nvSpPr>
          <p:cNvPr id="3" name="TextBox 2"/>
          <p:cNvSpPr txBox="1"/>
          <p:nvPr/>
        </p:nvSpPr>
        <p:spPr>
          <a:xfrm>
            <a:off x="685800" y="3124200"/>
            <a:ext cx="6912854" cy="95410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Annotated 2400 tweets (about 34K tokens)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Train on in-domain data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95659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Labeling Task</a:t>
            </a:r>
          </a:p>
          <a:p>
            <a:pPr marL="742950" lvl="2" indent="-342900"/>
            <a:r>
              <a:rPr lang="en-US" b="1" dirty="0" smtClean="0"/>
              <a:t>B</a:t>
            </a:r>
            <a:r>
              <a:rPr lang="en-US" dirty="0" smtClean="0"/>
              <a:t>egin-</a:t>
            </a:r>
            <a:r>
              <a:rPr lang="en-US" b="1" dirty="0" smtClean="0"/>
              <a:t>I</a:t>
            </a:r>
            <a:r>
              <a:rPr lang="en-US" dirty="0" smtClean="0"/>
              <a:t>nter-</a:t>
            </a:r>
            <a:r>
              <a:rPr lang="en-US" b="1" dirty="0" smtClean="0"/>
              <a:t>O</a:t>
            </a:r>
            <a:r>
              <a:rPr lang="en-US" dirty="0" smtClean="0"/>
              <a:t>utside encoding</a:t>
            </a:r>
          </a:p>
          <a:p>
            <a:r>
              <a:rPr lang="en-US" dirty="0" smtClean="0"/>
              <a:t>Tool Conditional Random Fields 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Orthographic</a:t>
            </a:r>
          </a:p>
          <a:p>
            <a:pPr lvl="1"/>
            <a:r>
              <a:rPr lang="en-US" dirty="0" smtClean="0"/>
              <a:t>Dictionaries</a:t>
            </a:r>
          </a:p>
          <a:p>
            <a:pPr lvl="1"/>
            <a:r>
              <a:rPr lang="en-US" dirty="0"/>
              <a:t>Contextual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858249"/>
              </p:ext>
            </p:extLst>
          </p:nvPr>
        </p:nvGraphicFramePr>
        <p:xfrm>
          <a:off x="5791200" y="3154680"/>
          <a:ext cx="31242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Streak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2nd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4393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(POS tagger)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8686800" cy="1134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686800" cy="21582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2683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025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(NE Segmentation)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8686800" cy="1134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686800" cy="21582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7985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6025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Event-Referring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68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Examples:</a:t>
            </a:r>
          </a:p>
          <a:p>
            <a:pPr marL="0" indent="0">
              <a:buNone/>
            </a:pPr>
            <a:r>
              <a:rPr lang="en-US" sz="2800" dirty="0" smtClean="0"/>
              <a:t>Apple to </a:t>
            </a:r>
            <a:r>
              <a:rPr lang="en-US" sz="2800" b="1" dirty="0" smtClean="0"/>
              <a:t>Announce</a:t>
            </a:r>
            <a:r>
              <a:rPr lang="en-US" sz="2800" dirty="0" smtClean="0"/>
              <a:t> iPhone 5 on October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! YES!</a:t>
            </a:r>
          </a:p>
          <a:p>
            <a:pPr marL="0" indent="0">
              <a:buNone/>
            </a:pPr>
            <a:r>
              <a:rPr lang="en-US" sz="2800" dirty="0" smtClean="0"/>
              <a:t>iPhone 5 </a:t>
            </a:r>
            <a:r>
              <a:rPr lang="en-US" sz="2800" b="1" dirty="0" smtClean="0"/>
              <a:t>announcement</a:t>
            </a:r>
            <a:r>
              <a:rPr lang="en-US" sz="2800" dirty="0" smtClean="0"/>
              <a:t> coming Oct 4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WOOOHOO </a:t>
            </a:r>
            <a:r>
              <a:rPr lang="en-US" sz="2800" b="1" dirty="0" smtClean="0"/>
              <a:t>NEW</a:t>
            </a:r>
            <a:r>
              <a:rPr lang="en-US" sz="2800" dirty="0" smtClean="0"/>
              <a:t> IPHONE TODAY! CAN’T WAIT!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Useful to display in connection with events</a:t>
            </a:r>
          </a:p>
          <a:p>
            <a:pPr lvl="1"/>
            <a:r>
              <a:rPr lang="en-US" dirty="0" smtClean="0"/>
              <a:t>E.g. “</a:t>
            </a:r>
            <a:r>
              <a:rPr lang="en-US" b="1" dirty="0" smtClean="0"/>
              <a:t>Steve Jobs</a:t>
            </a:r>
            <a:r>
              <a:rPr lang="en-US" dirty="0" smtClean="0"/>
              <a:t>” + “</a:t>
            </a:r>
            <a:r>
              <a:rPr lang="en-US" b="1" dirty="0" smtClean="0"/>
              <a:t>died</a:t>
            </a:r>
            <a:r>
              <a:rPr lang="en-US" dirty="0" smtClean="0"/>
              <a:t>” + “</a:t>
            </a:r>
            <a:r>
              <a:rPr lang="en-US" b="1" dirty="0" smtClean="0"/>
              <a:t>October 6</a:t>
            </a:r>
            <a:r>
              <a:rPr lang="en-US" dirty="0" smtClean="0"/>
              <a:t>”</a:t>
            </a:r>
          </a:p>
          <a:p>
            <a:r>
              <a:rPr lang="en-US" sz="2800" dirty="0" smtClean="0"/>
              <a:t>Helpful in categorizing Events into Types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0" y="2057400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6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Social Network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Social Network sites such as Facebook and Twitter are widely used nowadays.</a:t>
            </a:r>
          </a:p>
          <a:p>
            <a:r>
              <a:rPr lang="en-US" dirty="0" smtClean="0"/>
              <a:t>The number of tweets posted daily has recently exceeded two-hundred million. </a:t>
            </a:r>
            <a:endParaRPr lang="en-US" dirty="0"/>
          </a:p>
        </p:txBody>
      </p:sp>
      <p:pic>
        <p:nvPicPr>
          <p:cNvPr id="4" name="图片 3" descr="Social-Net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105512"/>
            <a:ext cx="8473596" cy="275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Phrases:</a:t>
            </a:r>
            <a:br>
              <a:rPr lang="en-US" dirty="0" smtClean="0"/>
            </a:br>
            <a:r>
              <a:rPr lang="en-US" dirty="0" smtClean="0"/>
              <a:t>Annotation/Learning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Annotated 1,000 tweets (19,484 tokens)</a:t>
            </a:r>
          </a:p>
          <a:p>
            <a:r>
              <a:rPr lang="en-US" dirty="0" smtClean="0"/>
              <a:t>Similar to EVENT tags in </a:t>
            </a:r>
            <a:r>
              <a:rPr lang="en-US" dirty="0" err="1" smtClean="0"/>
              <a:t>TimeBank</a:t>
            </a:r>
            <a:endParaRPr lang="en-US" dirty="0" smtClean="0"/>
          </a:p>
          <a:p>
            <a:r>
              <a:rPr lang="en-US" dirty="0" smtClean="0"/>
              <a:t>Sequence-labeling problem</a:t>
            </a:r>
          </a:p>
          <a:p>
            <a:pPr lvl="1"/>
            <a:r>
              <a:rPr lang="en-US" dirty="0" smtClean="0"/>
              <a:t>IOB Encoding</a:t>
            </a:r>
          </a:p>
          <a:p>
            <a:pPr lvl="1"/>
            <a:r>
              <a:rPr lang="en-US" dirty="0" smtClean="0"/>
              <a:t>Conditional Random Fields</a:t>
            </a:r>
          </a:p>
        </p:txBody>
      </p:sp>
    </p:spTree>
    <p:extLst>
      <p:ext uri="{BB962C8B-B14F-4D97-AF65-F5344CB8AC3E}">
        <p14:creationId xmlns="" xmlns:p14="http://schemas.microsoft.com/office/powerpoint/2010/main" val="7274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Phrases:</a:t>
            </a:r>
            <a:br>
              <a:rPr lang="en-US" dirty="0" smtClean="0"/>
            </a:b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Contextual features</a:t>
            </a:r>
          </a:p>
          <a:p>
            <a:pPr lvl="1"/>
            <a:r>
              <a:rPr lang="en-US" dirty="0" smtClean="0"/>
              <a:t>POS tags</a:t>
            </a:r>
          </a:p>
          <a:p>
            <a:pPr lvl="1"/>
            <a:r>
              <a:rPr lang="en-US" dirty="0" smtClean="0"/>
              <a:t>Adjacent words</a:t>
            </a:r>
          </a:p>
          <a:p>
            <a:r>
              <a:rPr lang="en-US" dirty="0" smtClean="0"/>
              <a:t>Dictionary Features</a:t>
            </a:r>
          </a:p>
          <a:p>
            <a:pPr lvl="1"/>
            <a:r>
              <a:rPr lang="en-US" dirty="0" smtClean="0"/>
              <a:t>Event words gathered from </a:t>
            </a:r>
            <a:r>
              <a:rPr lang="en-US" dirty="0" err="1" smtClean="0"/>
              <a:t>WordNet</a:t>
            </a:r>
            <a:endParaRPr lang="en-US" dirty="0" smtClean="0"/>
          </a:p>
          <a:p>
            <a:pPr lvl="1"/>
            <a:r>
              <a:rPr lang="en-US" dirty="0" smtClean="0"/>
              <a:t>Brown Clusters</a:t>
            </a:r>
          </a:p>
          <a:p>
            <a:r>
              <a:rPr lang="en-US" dirty="0" smtClean="0"/>
              <a:t>Orthographic Features</a:t>
            </a:r>
          </a:p>
          <a:p>
            <a:pPr lvl="1"/>
            <a:r>
              <a:rPr lang="en-US" dirty="0" smtClean="0"/>
              <a:t>Prefixes, suffixes</a:t>
            </a:r>
          </a:p>
        </p:txBody>
      </p:sp>
    </p:spTree>
    <p:extLst>
      <p:ext uri="{BB962C8B-B14F-4D97-AF65-F5344CB8AC3E}">
        <p14:creationId xmlns="" xmlns:p14="http://schemas.microsoft.com/office/powerpoint/2010/main" val="2114806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Segmentation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a system which doesn't make use of features generated based on our Twitter trained POS Tagger, in addition to a system trained on the </a:t>
            </a:r>
            <a:r>
              <a:rPr lang="en-US" dirty="0" err="1" smtClean="0"/>
              <a:t>Timebank</a:t>
            </a:r>
            <a:r>
              <a:rPr lang="en-US" dirty="0" smtClean="0"/>
              <a:t> corpus which uses the same set of features.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0" t="32419" r="9085" b="25907"/>
          <a:stretch/>
        </p:blipFill>
        <p:spPr bwMode="auto">
          <a:xfrm>
            <a:off x="914400" y="4038600"/>
            <a:ext cx="7145079" cy="238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81800" y="4800600"/>
            <a:ext cx="1219200" cy="1419447"/>
            <a:chOff x="6858000" y="3429000"/>
            <a:chExt cx="1219200" cy="1419447"/>
          </a:xfrm>
        </p:grpSpPr>
        <p:sp>
          <p:nvSpPr>
            <p:cNvPr id="5" name="Rectangle 4"/>
            <p:cNvSpPr/>
            <p:nvPr/>
          </p:nvSpPr>
          <p:spPr>
            <a:xfrm>
              <a:off x="6858000" y="3429000"/>
              <a:ext cx="1219200" cy="428847"/>
            </a:xfrm>
            <a:prstGeom prst="rect">
              <a:avLst/>
            </a:prstGeom>
            <a:noFill/>
            <a:ln w="1111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0" y="4419600"/>
              <a:ext cx="1219200" cy="428847"/>
            </a:xfrm>
            <a:prstGeom prst="rect">
              <a:avLst/>
            </a:prstGeom>
            <a:noFill/>
            <a:ln w="1111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4189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Temporal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Extract when events occurs</a:t>
            </a:r>
          </a:p>
          <a:p>
            <a:r>
              <a:rPr lang="en-US" dirty="0" smtClean="0"/>
              <a:t>There are many different ways users can refer to the same calendar date:</a:t>
            </a:r>
          </a:p>
          <a:p>
            <a:pPr lvl="1"/>
            <a:r>
              <a:rPr lang="en-US" dirty="0" smtClean="0"/>
              <a:t>for example "next Friday", "August 12th", "tomorrow" or "yesterday" could all refer to the same day,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TimeEx</a:t>
            </a:r>
            <a:r>
              <a:rPr lang="en-US" dirty="0" smtClean="0"/>
              <a:t>, which takes as input a reference date, some text and part of speech and marks temporal expressions with unambiguous calendar references.</a:t>
            </a:r>
          </a:p>
          <a:p>
            <a:r>
              <a:rPr lang="en-US" dirty="0" smtClean="0"/>
              <a:t>94% precision on twitter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418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with the described subsystems we can get: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36344" r="10393" b="31828"/>
          <a:stretch/>
        </p:blipFill>
        <p:spPr bwMode="auto">
          <a:xfrm>
            <a:off x="0" y="2971800"/>
            <a:ext cx="93558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71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Categorizing Event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Would like to categorize events into types, for example:</a:t>
            </a:r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Product releases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Allow more customized calendars</a:t>
            </a:r>
          </a:p>
          <a:p>
            <a:pPr lvl="1"/>
            <a:r>
              <a:rPr lang="en-US" dirty="0" smtClean="0"/>
              <a:t>Could be useful in upstream tasks</a:t>
            </a:r>
          </a:p>
        </p:txBody>
      </p:sp>
    </p:spTree>
    <p:extLst>
      <p:ext uri="{BB962C8B-B14F-4D97-AF65-F5344CB8AC3E}">
        <p14:creationId xmlns="" xmlns:p14="http://schemas.microsoft.com/office/powerpoint/2010/main" val="10816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Classifying Events:</a:t>
            </a:r>
            <a:br>
              <a:rPr lang="en-US" dirty="0" smtClean="0"/>
            </a:b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Different Types</a:t>
            </a:r>
          </a:p>
          <a:p>
            <a:r>
              <a:rPr lang="en-US" dirty="0"/>
              <a:t>Not sure what is the right set of types</a:t>
            </a:r>
          </a:p>
          <a:p>
            <a:r>
              <a:rPr lang="en-US" dirty="0"/>
              <a:t>Set of types might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Might start talking about different things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405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Unsupervised Event Type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Latent Variable Models</a:t>
            </a:r>
          </a:p>
          <a:p>
            <a:pPr lvl="1"/>
            <a:r>
              <a:rPr lang="en-US" dirty="0" smtClean="0"/>
              <a:t>Generative Probabilistic Models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Discovers types which </a:t>
            </a:r>
            <a:r>
              <a:rPr lang="en-US" b="1" dirty="0" smtClean="0"/>
              <a:t>match the data</a:t>
            </a:r>
          </a:p>
          <a:p>
            <a:pPr lvl="1"/>
            <a:r>
              <a:rPr lang="en-US" dirty="0" smtClean="0"/>
              <a:t>No need to annotate individual events</a:t>
            </a:r>
          </a:p>
          <a:p>
            <a:pPr lvl="1"/>
            <a:r>
              <a:rPr lang="en-US" dirty="0" smtClean="0"/>
              <a:t>Don’t need to commit to a specific set of types</a:t>
            </a:r>
          </a:p>
          <a:p>
            <a:pPr lvl="1"/>
            <a:r>
              <a:rPr lang="en-US" dirty="0" smtClean="0"/>
              <a:t>Modular, can integrate into various applications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9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48" t="14186" r="47893" b="9163"/>
          <a:stretch/>
        </p:blipFill>
        <p:spPr bwMode="auto">
          <a:xfrm>
            <a:off x="228600" y="228600"/>
            <a:ext cx="446472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257800" y="256953"/>
            <a:ext cx="3429000" cy="2057400"/>
          </a:xfrm>
          <a:prstGeom prst="wedgeRectCallout">
            <a:avLst>
              <a:gd name="adj1" fmla="val -120058"/>
              <a:gd name="adj2" fmla="val 1908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Each </a:t>
            </a:r>
            <a:r>
              <a:rPr lang="en-US" sz="3200" b="1" dirty="0" smtClean="0">
                <a:solidFill>
                  <a:schemeClr val="accent3"/>
                </a:solidFill>
              </a:rPr>
              <a:t>Event Phrase </a:t>
            </a:r>
            <a:r>
              <a:rPr lang="en-US" sz="3200" dirty="0" smtClean="0"/>
              <a:t>is modeled as a mixture of types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232991" y="4038600"/>
            <a:ext cx="3453809" cy="2057400"/>
            <a:chOff x="5232991" y="4038600"/>
            <a:chExt cx="3453809" cy="2057400"/>
          </a:xfrm>
        </p:grpSpPr>
        <p:sp>
          <p:nvSpPr>
            <p:cNvPr id="6" name="Rectangular Callout 5"/>
            <p:cNvSpPr/>
            <p:nvPr/>
          </p:nvSpPr>
          <p:spPr>
            <a:xfrm>
              <a:off x="5232991" y="4038600"/>
              <a:ext cx="3429000" cy="2057400"/>
            </a:xfrm>
            <a:prstGeom prst="wedgeRectCallout">
              <a:avLst>
                <a:gd name="adj1" fmla="val -149825"/>
                <a:gd name="adj2" fmla="val 48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Each Event phrase is modeled as a mixture of types</a:t>
              </a:r>
              <a:endParaRPr lang="en-US" sz="3200" dirty="0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5257800" y="4038600"/>
              <a:ext cx="3429000" cy="2057400"/>
            </a:xfrm>
            <a:prstGeom prst="wedgeRectCallout">
              <a:avLst>
                <a:gd name="adj1" fmla="val -94631"/>
                <a:gd name="adj2" fmla="val -1398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Each </a:t>
              </a:r>
              <a:r>
                <a:rPr lang="en-US" sz="3200" b="1" dirty="0" smtClean="0">
                  <a:solidFill>
                    <a:schemeClr val="accent3"/>
                  </a:solidFill>
                </a:rPr>
                <a:t>Event Type</a:t>
              </a:r>
              <a:r>
                <a:rPr lang="en-US" sz="3200" b="1" dirty="0" smtClean="0"/>
                <a:t> </a:t>
              </a:r>
              <a:r>
                <a:rPr lang="en-US" sz="3200" dirty="0" smtClean="0"/>
                <a:t>is Associated with a Distribution over Entities and Dates</a:t>
              </a:r>
              <a:endParaRPr lang="en-US" sz="3200" dirty="0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8200" y="2817892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sz="2400" b="1" dirty="0" err="1" smtClean="0">
                <a:solidFill>
                  <a:schemeClr val="accent2"/>
                </a:solidFill>
                <a:latin typeface="Calibri" pitchFamily="34" charset="0"/>
              </a:rPr>
              <a:t>SPORTS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cheered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sz="2400" b="1" dirty="0" err="1" smtClean="0">
                <a:solidFill>
                  <a:schemeClr val="accent2"/>
                </a:solidFill>
                <a:latin typeface="Calibri" pitchFamily="34" charset="0"/>
              </a:rPr>
              <a:t>POLITICS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cheered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5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Gathered about 65M (entity, event, date) tuples</a:t>
            </a:r>
          </a:p>
          <a:p>
            <a:r>
              <a:rPr lang="en-US" dirty="0" smtClean="0"/>
              <a:t>Collapsed Gibbs Sampling</a:t>
            </a:r>
          </a:p>
          <a:p>
            <a:pPr lvl="1"/>
            <a:r>
              <a:rPr lang="en-US" dirty="0" smtClean="0"/>
              <a:t>1,000 iterations of burn in</a:t>
            </a:r>
          </a:p>
          <a:p>
            <a:pPr lvl="1"/>
            <a:r>
              <a:rPr lang="en-US" dirty="0" smtClean="0"/>
              <a:t>Parallelized sampling  (approximation) using MPI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[Newman et. al. 2009]</a:t>
            </a:r>
          </a:p>
          <a:p>
            <a:r>
              <a:rPr lang="en-US" dirty="0" smtClean="0"/>
              <a:t>100 Event Types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617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On Twitter Event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Messages in twitter present the most up-to-date information and buzz about current events.</a:t>
            </a:r>
          </a:p>
          <a:p>
            <a:r>
              <a:rPr lang="en-US" dirty="0" smtClean="0"/>
              <a:t>Many research works have been done on extraction event from twitter</a:t>
            </a:r>
          </a:p>
          <a:p>
            <a:pPr lvl="1"/>
            <a:r>
              <a:rPr lang="en-US" dirty="0" smtClean="0"/>
              <a:t>Twitter catches the </a:t>
            </a:r>
            <a:r>
              <a:rPr lang="en-US" dirty="0" smtClean="0">
                <a:solidFill>
                  <a:srgbClr val="FF0000"/>
                </a:solidFill>
              </a:rPr>
              <a:t>flu</a:t>
            </a:r>
            <a:r>
              <a:rPr lang="en-US" dirty="0" smtClean="0"/>
              <a:t>: detecting influenza epidemics using Twitter. </a:t>
            </a:r>
            <a:r>
              <a:rPr lang="en-US" dirty="0" err="1" smtClean="0"/>
              <a:t>Aramaki</a:t>
            </a:r>
            <a:r>
              <a:rPr lang="en-US" dirty="0" smtClean="0"/>
              <a:t>, E., </a:t>
            </a:r>
            <a:r>
              <a:rPr lang="en-US" dirty="0" err="1" smtClean="0"/>
              <a:t>Maskawa</a:t>
            </a:r>
            <a:r>
              <a:rPr lang="en-US" dirty="0" smtClean="0"/>
              <a:t>, S., &amp; Morita, M. EMNLP 2011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Earthquake</a:t>
            </a:r>
            <a:r>
              <a:rPr lang="en-US" dirty="0" smtClean="0"/>
              <a:t> shakes Twitter users: real-time event detection by social sensors. </a:t>
            </a:r>
            <a:r>
              <a:rPr lang="en-US" dirty="0" err="1" smtClean="0"/>
              <a:t>Sakaki</a:t>
            </a:r>
            <a:r>
              <a:rPr lang="en-US" dirty="0" smtClean="0"/>
              <a:t>, T., Okazaki, M., &amp; Matsuo, Y. (2010, April). WWW1010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64" t="6890" r="50946" b="31999"/>
          <a:stretch/>
        </p:blipFill>
        <p:spPr bwMode="auto">
          <a:xfrm>
            <a:off x="990600" y="152400"/>
            <a:ext cx="7332786" cy="647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229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Categorizing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Sampled 500 (entity, date) pairs</a:t>
            </a:r>
          </a:p>
          <a:p>
            <a:r>
              <a:rPr lang="en-US" dirty="0" smtClean="0"/>
              <a:t>Annotated with event types</a:t>
            </a:r>
          </a:p>
          <a:p>
            <a:pPr lvl="1"/>
            <a:r>
              <a:rPr lang="en-US" dirty="0" smtClean="0"/>
              <a:t>Using types discovered by the topic model</a:t>
            </a:r>
          </a:p>
          <a:p>
            <a:r>
              <a:rPr lang="en-US" dirty="0" smtClean="0"/>
              <a:t>Baseline:</a:t>
            </a:r>
          </a:p>
          <a:p>
            <a:pPr lvl="1"/>
            <a:r>
              <a:rPr lang="en-US" dirty="0" smtClean="0"/>
              <a:t>Supervised classification using 10-fold cross validation</a:t>
            </a:r>
          </a:p>
          <a:p>
            <a:pPr lvl="1"/>
            <a:r>
              <a:rPr lang="en-US" dirty="0" smtClean="0"/>
              <a:t>Treat event phrases like bag of words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15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Classification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410200" cy="42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2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users often mention mundane events</a:t>
            </a:r>
          </a:p>
          <a:p>
            <a:pPr lvl="1"/>
            <a:r>
              <a:rPr lang="en-US" dirty="0" smtClean="0"/>
              <a:t>What they ate for lunch</a:t>
            </a:r>
          </a:p>
          <a:p>
            <a:r>
              <a:rPr lang="en-US" dirty="0" smtClean="0"/>
              <a:t>Can’t </a:t>
            </a:r>
            <a:r>
              <a:rPr lang="en-US" dirty="0"/>
              <a:t>just list by </a:t>
            </a:r>
            <a:r>
              <a:rPr lang="en-US" dirty="0" smtClean="0"/>
              <a:t>frequency</a:t>
            </a:r>
          </a:p>
          <a:p>
            <a:pPr lvl="1"/>
            <a:r>
              <a:rPr lang="en-US" dirty="0"/>
              <a:t>Entities such as McDonalds would be frequent on most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Use Statistical Test between entities and dates</a:t>
            </a:r>
          </a:p>
          <a:p>
            <a:pPr lvl="1"/>
            <a:r>
              <a:rPr lang="en-US" dirty="0" smtClean="0"/>
              <a:t>Only show if entities appear more than expected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386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Events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640339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7386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 end-to-end calendar entries</a:t>
            </a:r>
          </a:p>
          <a:p>
            <a:r>
              <a:rPr lang="en-US" dirty="0" smtClean="0"/>
              <a:t>Collect tweets up to cutoff date</a:t>
            </a:r>
          </a:p>
          <a:p>
            <a:r>
              <a:rPr lang="en-US" dirty="0" smtClean="0"/>
              <a:t>Extract Named Entities, Event Phrases, Temporal Expressions</a:t>
            </a:r>
          </a:p>
          <a:p>
            <a:r>
              <a:rPr lang="en-US" dirty="0" smtClean="0"/>
              <a:t>Classify Event Type</a:t>
            </a:r>
          </a:p>
          <a:p>
            <a:r>
              <a:rPr lang="en-US" smtClean="0"/>
              <a:t>Rank Events</a:t>
            </a:r>
            <a:endParaRPr lang="en-US" dirty="0" smtClean="0"/>
          </a:p>
          <a:p>
            <a:r>
              <a:rPr lang="en-US" dirty="0" smtClean="0"/>
              <a:t>Pick top K events occurring in a 2 week future window</a:t>
            </a:r>
          </a:p>
          <a:p>
            <a:r>
              <a:rPr lang="en-US" dirty="0" smtClean="0"/>
              <a:t>Evaluate Precision</a:t>
            </a:r>
          </a:p>
        </p:txBody>
      </p:sp>
    </p:spTree>
    <p:extLst>
      <p:ext uri="{BB962C8B-B14F-4D97-AF65-F5344CB8AC3E}">
        <p14:creationId xmlns="" xmlns:p14="http://schemas.microsoft.com/office/powerpoint/2010/main" val="39625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System output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133600"/>
            <a:ext cx="8905875" cy="266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25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Ngram</a:t>
            </a:r>
            <a:r>
              <a:rPr lang="en-US" dirty="0" smtClean="0"/>
              <a:t> Baseline</a:t>
            </a:r>
          </a:p>
          <a:p>
            <a:pPr lvl="1"/>
            <a:r>
              <a:rPr lang="en-US" dirty="0" smtClean="0"/>
              <a:t>No Named Entity Recognition</a:t>
            </a:r>
          </a:p>
          <a:p>
            <a:pPr lvl="1"/>
            <a:r>
              <a:rPr lang="en-US" dirty="0" smtClean="0"/>
              <a:t>Rely on significance test to rank </a:t>
            </a:r>
            <a:r>
              <a:rPr lang="en-US" dirty="0" err="1" smtClean="0"/>
              <a:t>ngrams</a:t>
            </a:r>
            <a:endParaRPr lang="en-US" dirty="0" smtClean="0"/>
          </a:p>
          <a:p>
            <a:pPr lvl="1"/>
            <a:r>
              <a:rPr lang="en-US" dirty="0" smtClean="0"/>
              <a:t>A few extra heuristics (filter out temporal expressions etc…)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26" t="34279" r="9956" b="48233"/>
          <a:stretch/>
        </p:blipFill>
        <p:spPr bwMode="auto">
          <a:xfrm>
            <a:off x="0" y="1219200"/>
            <a:ext cx="894944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End-to-end Evaluation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2600" y="1752600"/>
            <a:ext cx="2514600" cy="190500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8753475" cy="138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60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Demo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6782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25000" dirty="0" smtClean="0">
                <a:hlinkClick r:id="rId3"/>
              </a:rPr>
              <a:t>http://statuscalendar.com</a:t>
            </a:r>
            <a:endParaRPr lang="en-US" sz="5400" baseline="-25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Extract </a:t>
            </a:r>
            <a:r>
              <a:rPr lang="en-US" smtClean="0"/>
              <a:t>Named Entities</a:t>
            </a:r>
            <a:endParaRPr lang="en-US" dirty="0" smtClean="0"/>
          </a:p>
          <a:p>
            <a:pPr lvl="1"/>
            <a:r>
              <a:rPr lang="en-US" b="1" dirty="0" smtClean="0"/>
              <a:t>1</a:t>
            </a:r>
            <a:r>
              <a:rPr lang="en-US" b="1" dirty="0"/>
              <a:t>%</a:t>
            </a:r>
            <a:r>
              <a:rPr lang="en-US" dirty="0"/>
              <a:t> sample of global Twitter </a:t>
            </a:r>
            <a:r>
              <a:rPr lang="en-US" dirty="0" smtClean="0"/>
              <a:t>stream</a:t>
            </a:r>
          </a:p>
          <a:p>
            <a:pPr lvl="1"/>
            <a:r>
              <a:rPr lang="en-US" dirty="0" smtClean="0"/>
              <a:t>2.5 Million / Day</a:t>
            </a:r>
            <a:endParaRPr lang="en-US" dirty="0"/>
          </a:p>
          <a:p>
            <a:pPr lvl="1"/>
            <a:r>
              <a:rPr lang="en-US" dirty="0" smtClean="0"/>
              <a:t>Using NER trained on Labeled Tweets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[Ritter et.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l. EMNLP 2011]</a:t>
            </a:r>
          </a:p>
          <a:p>
            <a:r>
              <a:rPr lang="en-US" dirty="0" smtClean="0"/>
              <a:t>Extract and Resolve Temporal Expressions</a:t>
            </a:r>
          </a:p>
          <a:p>
            <a:pPr lvl="1"/>
            <a:r>
              <a:rPr lang="en-US" dirty="0" smtClean="0"/>
              <a:t>For example “Next Friday”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09-09-11</a:t>
            </a:r>
          </a:p>
          <a:p>
            <a:r>
              <a:rPr lang="en-US" dirty="0" smtClean="0"/>
              <a:t>Count Entity/Day co-occurrences</a:t>
            </a:r>
          </a:p>
          <a:p>
            <a:pPr lvl="1"/>
            <a:r>
              <a:rPr lang="en-US" dirty="0" smtClean="0"/>
              <a:t>G</a:t>
            </a:r>
            <a:r>
              <a:rPr lang="en-US" baseline="30000" dirty="0" smtClean="0"/>
              <a:t>2</a:t>
            </a:r>
            <a:r>
              <a:rPr lang="en-US" dirty="0" smtClean="0"/>
              <a:t> Log Likelihood Ratio</a:t>
            </a:r>
          </a:p>
          <a:p>
            <a:r>
              <a:rPr lang="en-US" dirty="0" smtClean="0"/>
              <a:t>Plot Top K Entities for Each Day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446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TODO: Screenshots (backup)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10"/>
          <a:stretch/>
        </p:blipFill>
        <p:spPr bwMode="auto">
          <a:xfrm>
            <a:off x="-6626" y="-198784"/>
            <a:ext cx="10744200" cy="764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0747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52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Open Domain </a:t>
            </a:r>
            <a:r>
              <a:rPr lang="en-US" dirty="0" smtClean="0"/>
              <a:t>Event Extraction from Twitter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Alan Ritter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Mausam</a:t>
            </a:r>
            <a:r>
              <a:rPr lang="en-US" dirty="0" smtClean="0">
                <a:solidFill>
                  <a:schemeClr val="tx2"/>
                </a:solidFill>
              </a:rPr>
              <a:t>, Oren </a:t>
            </a:r>
            <a:r>
              <a:rPr lang="en-US" dirty="0" err="1" smtClean="0">
                <a:solidFill>
                  <a:schemeClr val="tx2"/>
                </a:solidFill>
              </a:rPr>
              <a:t>Etzioni</a:t>
            </a:r>
            <a:r>
              <a:rPr lang="en-US" dirty="0" smtClean="0">
                <a:solidFill>
                  <a:schemeClr val="tx2"/>
                </a:solidFill>
              </a:rPr>
              <a:t>, Sam Clark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University of Washington</a:t>
            </a:r>
          </a:p>
        </p:txBody>
      </p:sp>
    </p:spTree>
    <p:extLst>
      <p:ext uri="{BB962C8B-B14F-4D97-AF65-F5344CB8AC3E}">
        <p14:creationId xmlns="" xmlns:p14="http://schemas.microsoft.com/office/powerpoint/2010/main" val="2910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0775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7081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66"/>
          <a:stretch/>
        </p:blipFill>
        <p:spPr bwMode="auto">
          <a:xfrm>
            <a:off x="0" y="410817"/>
            <a:ext cx="10010775" cy="697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401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0775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6420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66"/>
          <a:stretch/>
        </p:blipFill>
        <p:spPr bwMode="auto">
          <a:xfrm>
            <a:off x="0" y="410817"/>
            <a:ext cx="10010775" cy="697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813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0775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574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0775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7118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0775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4155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  <a:r>
              <a:rPr lang="en-US" dirty="0" err="1" smtClean="0"/>
              <a:t>Realtime</a:t>
            </a:r>
            <a:r>
              <a:rPr lang="en-US" dirty="0" smtClean="0"/>
              <a:t> Stream of Structured Information About Events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8014663" cy="199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90800" y="1676400"/>
            <a:ext cx="4191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Raw Tweets Text</a:t>
            </a:r>
            <a:endParaRPr lang="en-US" sz="4400" dirty="0"/>
          </a:p>
        </p:txBody>
      </p:sp>
      <p:sp>
        <p:nvSpPr>
          <p:cNvPr id="11" name="下箭头 10"/>
          <p:cNvSpPr/>
          <p:nvPr/>
        </p:nvSpPr>
        <p:spPr>
          <a:xfrm>
            <a:off x="4267200" y="2514600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5105400"/>
            <a:ext cx="7548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extracts a 4-tuple representation of events which</a:t>
            </a:r>
          </a:p>
          <a:p>
            <a:r>
              <a:rPr lang="en-US" sz="2400" b="1" dirty="0" smtClean="0"/>
              <a:t>includes a named entity, event phrase, calendar date, and</a:t>
            </a:r>
          </a:p>
          <a:p>
            <a:r>
              <a:rPr lang="en-US" sz="2400" b="1" dirty="0" smtClean="0"/>
              <a:t>event type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378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of Event Extraction: </a:t>
            </a:r>
            <a:br>
              <a:rPr lang="en-US" dirty="0" smtClean="0"/>
            </a:br>
            <a:r>
              <a:rPr lang="en-US" dirty="0" smtClean="0"/>
              <a:t>Event Extraction from Newswire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9876" y="1600200"/>
            <a:ext cx="7962124" cy="5486400"/>
          </a:xfrm>
        </p:spPr>
        <p:txBody>
          <a:bodyPr>
            <a:normAutofit/>
          </a:bodyPr>
          <a:lstStyle/>
          <a:p>
            <a:r>
              <a:rPr lang="en-US" dirty="0"/>
              <a:t>Historically, the most important source of info on current events</a:t>
            </a:r>
          </a:p>
          <a:p>
            <a:pPr lvl="1"/>
            <a:r>
              <a:rPr lang="en-US" dirty="0"/>
              <a:t>Since spread of printing </a:t>
            </a:r>
            <a:r>
              <a:rPr lang="en-US" dirty="0" smtClean="0"/>
              <a:t>press</a:t>
            </a:r>
          </a:p>
          <a:p>
            <a:r>
              <a:rPr lang="en-US" dirty="0" smtClean="0"/>
              <a:t>Lots of previous work on Newswire</a:t>
            </a:r>
          </a:p>
          <a:p>
            <a:pPr lvl="1"/>
            <a:r>
              <a:rPr lang="en-US" dirty="0" err="1" smtClean="0"/>
              <a:t>Timebank</a:t>
            </a:r>
            <a:endParaRPr lang="en-US" dirty="0" smtClean="0"/>
          </a:p>
          <a:p>
            <a:pPr lvl="1"/>
            <a:r>
              <a:rPr lang="en-US" dirty="0" smtClean="0"/>
              <a:t>MUC &amp; ACE competitions</a:t>
            </a:r>
          </a:p>
          <a:p>
            <a:pPr lvl="2"/>
            <a:r>
              <a:rPr lang="en-US" dirty="0" smtClean="0"/>
              <a:t>Limited to narrow domains</a:t>
            </a:r>
          </a:p>
          <a:p>
            <a:pPr lvl="2"/>
            <a:r>
              <a:rPr lang="en-US" dirty="0" smtClean="0"/>
              <a:t>Performance is still not great</a:t>
            </a:r>
          </a:p>
        </p:txBody>
      </p:sp>
    </p:spTree>
    <p:extLst>
      <p:ext uri="{BB962C8B-B14F-4D97-AF65-F5344CB8AC3E}">
        <p14:creationId xmlns="" xmlns:p14="http://schemas.microsoft.com/office/powerpoint/2010/main" val="32378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Competing source of info on current events</a:t>
            </a:r>
          </a:p>
          <a:p>
            <a:r>
              <a:rPr lang="en-US" dirty="0" smtClean="0"/>
              <a:t>Status Messages</a:t>
            </a:r>
          </a:p>
          <a:p>
            <a:pPr lvl="1"/>
            <a:r>
              <a:rPr lang="en-US" dirty="0" smtClean="0"/>
              <a:t>Short</a:t>
            </a:r>
          </a:p>
          <a:p>
            <a:pPr lvl="1"/>
            <a:r>
              <a:rPr lang="en-US" dirty="0" smtClean="0"/>
              <a:t>Easy to write (even on mobile devices)</a:t>
            </a:r>
          </a:p>
          <a:p>
            <a:pPr lvl="1"/>
            <a:r>
              <a:rPr lang="en-US" dirty="0" smtClean="0"/>
              <a:t>Instantly and widely disseminated</a:t>
            </a:r>
          </a:p>
          <a:p>
            <a:r>
              <a:rPr lang="en-US" dirty="0" smtClean="0"/>
              <a:t>However, it suffers from information overload</a:t>
            </a:r>
          </a:p>
          <a:p>
            <a:pPr lvl="1"/>
            <a:r>
              <a:rPr lang="en-US" dirty="0" smtClean="0"/>
              <a:t>Many irrelevant messages</a:t>
            </a:r>
          </a:p>
          <a:p>
            <a:pPr lvl="1"/>
            <a:r>
              <a:rPr lang="en-US" dirty="0" smtClean="0"/>
              <a:t>Many redundant messages</a:t>
            </a:r>
          </a:p>
        </p:txBody>
      </p:sp>
    </p:spTree>
    <p:extLst>
      <p:ext uri="{BB962C8B-B14F-4D97-AF65-F5344CB8AC3E}">
        <p14:creationId xmlns="" xmlns:p14="http://schemas.microsoft.com/office/powerpoint/2010/main" val="5909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NLP in News vs. </a:t>
            </a:r>
            <a:r>
              <a:rPr lang="en-US" dirty="0"/>
              <a:t>T</a:t>
            </a:r>
            <a:r>
              <a:rPr lang="en-US" dirty="0" smtClean="0"/>
              <a:t>witter:</a:t>
            </a:r>
            <a:br>
              <a:rPr lang="en-US" dirty="0" smtClean="0"/>
            </a:br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In news</a:t>
            </a:r>
          </a:p>
          <a:p>
            <a:pPr lvl="1"/>
            <a:r>
              <a:rPr lang="en-US" dirty="0" smtClean="0"/>
              <a:t>Read each sentence from today’s New York times</a:t>
            </a:r>
          </a:p>
          <a:p>
            <a:pPr lvl="1"/>
            <a:r>
              <a:rPr lang="en-US" dirty="0" smtClean="0"/>
              <a:t>Answer basic questions about today’s news</a:t>
            </a:r>
          </a:p>
          <a:p>
            <a:pPr lvl="1"/>
            <a:r>
              <a:rPr lang="en-US" dirty="0" smtClean="0"/>
              <a:t>Well written passages</a:t>
            </a:r>
          </a:p>
          <a:p>
            <a:r>
              <a:rPr lang="en-US" b="1" dirty="0" smtClean="0"/>
              <a:t>In twitter</a:t>
            </a:r>
          </a:p>
          <a:p>
            <a:pPr lvl="1"/>
            <a:r>
              <a:rPr lang="en-US" dirty="0" smtClean="0"/>
              <a:t>Read a random sample of tweets</a:t>
            </a:r>
          </a:p>
          <a:p>
            <a:pPr lvl="1"/>
            <a:r>
              <a:rPr lang="en-US" dirty="0" smtClean="0"/>
              <a:t>Order is picked randomly</a:t>
            </a:r>
          </a:p>
          <a:p>
            <a:pPr lvl="1"/>
            <a:r>
              <a:rPr lang="en-US" dirty="0" smtClean="0"/>
              <a:t>Answer basic questions about today’s news</a:t>
            </a:r>
          </a:p>
          <a:p>
            <a:pPr lvl="1"/>
            <a:r>
              <a:rPr lang="en-US" dirty="0" smtClean="0"/>
              <a:t>Noisy Text: Informal text and grammar 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98478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22711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242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First,  the tweets are POS tagged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POS means Part of Speech tag. It will mark each word to a particular part of speech, such as nouns, verbs, adjectives, adverbs, etc.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478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1395</Words>
  <Application>Microsoft Office PowerPoint</Application>
  <PresentationFormat>全屏显示(4:3)</PresentationFormat>
  <Paragraphs>248</Paragraphs>
  <Slides>46</Slides>
  <Notes>38</Notes>
  <HiddenSlides>7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Theme</vt:lpstr>
      <vt:lpstr>Online Social Network   Event Extraction from Twitter</vt:lpstr>
      <vt:lpstr>Online Social Network</vt:lpstr>
      <vt:lpstr>Research On Twitter Event</vt:lpstr>
      <vt:lpstr>Open Domain Event Extraction from Twitter</vt:lpstr>
      <vt:lpstr>Goal: Realtime Stream of Structured Information About Events</vt:lpstr>
      <vt:lpstr>Background of Event Extraction:  Event Extraction from Newswire</vt:lpstr>
      <vt:lpstr>Social Network</vt:lpstr>
      <vt:lpstr>NLP in News vs. Twitter: Thought Experiment</vt:lpstr>
      <vt:lpstr>System Overview</vt:lpstr>
      <vt:lpstr>System Overview</vt:lpstr>
      <vt:lpstr>System Overview</vt:lpstr>
      <vt:lpstr>Noisy Text: Challenges</vt:lpstr>
      <vt:lpstr>When applying Off The Shelf NLP Tools</vt:lpstr>
      <vt:lpstr>Off The Shelf NLP Tools Fails</vt:lpstr>
      <vt:lpstr>Annotating POS and Named Entities</vt:lpstr>
      <vt:lpstr>Learning</vt:lpstr>
      <vt:lpstr>Performance (POS tagger)</vt:lpstr>
      <vt:lpstr>Performance (NE Segmentation)</vt:lpstr>
      <vt:lpstr>Event-Referring Phrases</vt:lpstr>
      <vt:lpstr>Event Phrases: Annotation/Learning</vt:lpstr>
      <vt:lpstr>Event Phrases: Features</vt:lpstr>
      <vt:lpstr>Event Segmentation Results</vt:lpstr>
      <vt:lpstr>Resolving Temporal Expressions</vt:lpstr>
      <vt:lpstr>Event Representation</vt:lpstr>
      <vt:lpstr>Categorizing Event Types</vt:lpstr>
      <vt:lpstr>Classifying Events: Challenges</vt:lpstr>
      <vt:lpstr>Solution: Unsupervised Event Type Induction</vt:lpstr>
      <vt:lpstr>幻灯片 28</vt:lpstr>
      <vt:lpstr>Details…</vt:lpstr>
      <vt:lpstr>幻灯片 30</vt:lpstr>
      <vt:lpstr>Experiment: Categorizing Events</vt:lpstr>
      <vt:lpstr>Event Classification Performance</vt:lpstr>
      <vt:lpstr>Ranking Events</vt:lpstr>
      <vt:lpstr>Ranking Events</vt:lpstr>
      <vt:lpstr>End-to-end Evaluation</vt:lpstr>
      <vt:lpstr>End-to-end System output</vt:lpstr>
      <vt:lpstr>幻灯片 37</vt:lpstr>
      <vt:lpstr>Calendar Demo</vt:lpstr>
      <vt:lpstr>TODO: Screenshots (backup)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Social Network   Event Extraction from Twitter</dc:title>
  <cp:lastModifiedBy>USER</cp:lastModifiedBy>
  <cp:revision>3</cp:revision>
  <dcterms:created xsi:type="dcterms:W3CDTF">2006-08-16T00:00:00Z</dcterms:created>
  <dcterms:modified xsi:type="dcterms:W3CDTF">2013-02-11T18:26:29Z</dcterms:modified>
</cp:coreProperties>
</file>